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338" r:id="rId3"/>
    <p:sldId id="332" r:id="rId4"/>
    <p:sldId id="333" r:id="rId5"/>
    <p:sldId id="334" r:id="rId6"/>
    <p:sldId id="341" r:id="rId7"/>
    <p:sldId id="342" r:id="rId8"/>
    <p:sldId id="340" r:id="rId9"/>
    <p:sldId id="343" r:id="rId10"/>
    <p:sldId id="346" r:id="rId11"/>
    <p:sldId id="34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6271"/>
  </p:normalViewPr>
  <p:slideViewPr>
    <p:cSldViewPr snapToGrid="0">
      <p:cViewPr varScale="1">
        <p:scale>
          <a:sx n="146" d="100"/>
          <a:sy n="146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2CAAE-1795-6546-9D3F-6959FDC956A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38F51-4649-F847-8851-BC0E619A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9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3F2F9-3BD2-4382-AED1-F2161E8F1674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079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CF78-4D41-B44F-B605-6838EB214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6CB8D-A384-DDBE-11F8-57E11B8C8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7C246-698A-B1A7-8B9F-DBE418BF5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4317-A435-5A75-508A-1E2482925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84C17-E40D-1C28-56D8-9E55DD1A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2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0175-DF07-F882-A86B-8FF0B6E6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98076-EF39-8503-609B-1B90004F3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4EBA9-69CD-2925-A79E-E96B360D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3EB10-AA50-A32A-3D1E-CDB41E90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B37C-593F-2CBC-67E6-3DB099FE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7E8D7-9AA5-2B7F-AF52-954E014B6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2F3396-83A5-B07A-6E22-5F78D040E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3C4DD-4615-8B06-D95C-5B269C31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41610-B855-3D4F-042F-4AAE12A2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158D8-5A9C-1FC7-4FCB-732D0C28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6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D19A-BCE9-C695-9911-AF85892E9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70B2F-0D48-3EE9-52E1-FFE2A4B17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E5B75-1323-E376-F415-C411AB94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F8CA2-4B44-1AE6-159A-D146A2E6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9C5FF-0DC5-DB76-2128-FC9BD762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5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040A5-3A6A-8D8A-AD9E-688F264FC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B81F8-3A79-7CA2-2E61-FCA3B095B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69A7D-7F47-E4BB-6130-E3772888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1F834-CED2-92A5-7ED6-8A881D6B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6812-74BC-D7C2-C50B-783DDA9C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3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BC9E-E3E5-4C89-1C2A-D9CD4587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A539-C48E-CB32-72AE-CE6BC9D5B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14E9-8D6F-6BDE-F0D6-DDDA78384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28E04-DB15-D27B-4C69-4AAA80F5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D2DFC-B81C-6850-BC7C-B5B69125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D5EF6-13A5-96BC-F5C8-271AF912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7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810B-F314-76B8-31BD-28547C71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15EB7-B651-ABD1-4642-D0FC4C7EA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5440D-1CFC-CD99-12A6-4AF638B2B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12B2B-E3C3-62B2-93AD-B2D881E56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6DB7C-49E0-2CBB-A3DC-0DE96BE4A9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F0A53-67E3-E623-0DF1-56863ED3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9CC76E-8CDC-3128-3157-4437AAD6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AB1A2-3BF6-8CEA-F615-8771B057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2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A80A-0A72-5CE2-BB1B-1A000BB0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50DC4-C442-32DB-DFC7-B13CFF27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F6ED6-BAA9-90A3-CF0E-FCAD8B1A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81B9F-C4AF-FEC1-FA68-AF3E3DAF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D61F3-FAFB-5A69-C578-30CBA81FA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89539-8563-4AD0-386B-1ACF71E1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5B5C-C0B1-7531-F7D1-6CA8AF40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E59A-5175-EBA2-012D-6F340A4F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C7E2-02E4-D70B-1BA9-3B83E3F1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A23B2-5EEC-D8D1-1EFC-3E0287C76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782EE-9C04-7021-9233-43A7B8E8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1DFFF-093F-DFB6-4877-5B4FCB1F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57C0C-70CA-9957-686F-D5508A7F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7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7DD8-69B3-8C43-3A04-74390545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F1E65-C26B-3F45-4CF3-A22ED0A7C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BC1EB-EDDD-BFCB-76A3-F06995BB7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B6509-FE99-CB9E-8D1B-117E1A220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4512D-FA94-1D33-2F9A-3471FEFC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087DC-403E-5E50-3EB3-9B415BF5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4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C628EE-FD0A-F209-40D6-272DC4B3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CE971-7EE6-3974-A9CD-2E4800BCE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E5B89-CC21-6C34-41AD-C801CDE58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94347A-B8D5-B044-B203-786B12FC465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11F64-61F2-8F91-037F-1F0803C32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F8692-4E5F-3CFC-11D0-0B7860A56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1BB42-6148-D94E-89B3-AB1E06DC6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7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ecofoodsystems.org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eld of trees with a city in the background&#10;&#10;AI-generated content may be incorrect.">
            <a:extLst>
              <a:ext uri="{FF2B5EF4-FFF2-40B4-BE49-F238E27FC236}">
                <a16:creationId xmlns:a16="http://schemas.microsoft.com/office/drawing/2014/main" id="{14A187E9-485F-57D8-D19C-F77A8F99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369"/>
            <a:ext cx="12192000" cy="623663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3E9DA4-E75B-F190-635A-C7E98271A68E}"/>
              </a:ext>
            </a:extLst>
          </p:cNvPr>
          <p:cNvSpPr>
            <a:spLocks/>
          </p:cNvSpPr>
          <p:nvPr/>
        </p:nvSpPr>
        <p:spPr>
          <a:xfrm>
            <a:off x="442028" y="1059135"/>
            <a:ext cx="11544026" cy="5052688"/>
          </a:xfrm>
          <a:prstGeom prst="rect">
            <a:avLst/>
          </a:prstGeom>
          <a:solidFill>
            <a:srgbClr val="60951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6932F"/>
              </a:solidFill>
              <a:latin typeface="Aptos" panose="020B00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01B560-1FC7-9A8D-3E02-230515B1E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68CDA-0B02-C219-A6FD-B70D6CE4FB2B}"/>
              </a:ext>
            </a:extLst>
          </p:cNvPr>
          <p:cNvSpPr txBox="1"/>
          <p:nvPr/>
        </p:nvSpPr>
        <p:spPr>
          <a:xfrm>
            <a:off x="621792" y="1948890"/>
            <a:ext cx="112462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kern="5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Data-Driven Self-Supervised Machine Learning for Classifying Urban Environments</a:t>
            </a:r>
          </a:p>
          <a:p>
            <a:pPr algn="ctr"/>
            <a:r>
              <a:rPr lang="en-GB" sz="4000" b="1" kern="5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Addis Ababa, 2024</a:t>
            </a:r>
            <a:endParaRPr lang="en-US" sz="4000" b="1" dirty="0">
              <a:solidFill>
                <a:schemeClr val="bg1"/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  <a:p>
            <a:pPr algn="ctr"/>
            <a:endParaRPr lang="en-US" sz="40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Calibri" panose="020F0502020204030204" pitchFamily="34" charset="0"/>
            </a:endParaRPr>
          </a:p>
          <a:p>
            <a:pPr algn="ctr"/>
            <a:endParaRPr lang="en-IE" sz="4000" b="1" dirty="0">
              <a:solidFill>
                <a:schemeClr val="bg1"/>
              </a:solidFill>
              <a:latin typeface="Aptos" panose="020B000402020202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6CFA3B-FA9A-4E9A-3218-00BF8ACB061F}"/>
              </a:ext>
            </a:extLst>
          </p:cNvPr>
          <p:cNvSpPr txBox="1"/>
          <p:nvPr/>
        </p:nvSpPr>
        <p:spPr>
          <a:xfrm>
            <a:off x="8098972" y="5401030"/>
            <a:ext cx="2706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</a:rPr>
              <a:t> EcoFoodSystems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572DC-E827-B1EA-15D7-23AB7F43D06C}"/>
              </a:ext>
            </a:extLst>
          </p:cNvPr>
          <p:cNvSpPr txBox="1"/>
          <p:nvPr/>
        </p:nvSpPr>
        <p:spPr>
          <a:xfrm>
            <a:off x="5440172" y="5402279"/>
            <a:ext cx="2706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</a:rPr>
              <a:t>@EcoFoodSystems |</a:t>
            </a: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14E658-1B4C-D558-C2C1-FB78FFC0C949}"/>
              </a:ext>
            </a:extLst>
          </p:cNvPr>
          <p:cNvSpPr txBox="1"/>
          <p:nvPr/>
        </p:nvSpPr>
        <p:spPr>
          <a:xfrm>
            <a:off x="323986" y="4917549"/>
            <a:ext cx="11544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Calibri" panose="020F0502020204030204" pitchFamily="34" charset="0"/>
              </a:rPr>
              <a:t>1</a:t>
            </a:r>
            <a:r>
              <a:rPr lang="en-US" sz="2000" b="1" baseline="30000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Calibri" panose="020F0502020204030204" pitchFamily="34" charset="0"/>
              </a:rPr>
              <a:t>st</a:t>
            </a:r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Calibri" panose="020F0502020204030204" pitchFamily="34" charset="0"/>
              </a:rPr>
              <a:t> December 2025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995A0D-ABE3-977F-6450-74AAEB6DD524}"/>
              </a:ext>
            </a:extLst>
          </p:cNvPr>
          <p:cNvSpPr>
            <a:spLocks/>
          </p:cNvSpPr>
          <p:nvPr/>
        </p:nvSpPr>
        <p:spPr>
          <a:xfrm>
            <a:off x="1701314" y="5403528"/>
            <a:ext cx="387706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https://ecofoodsystems.org/</a:t>
            </a:r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</a:rPr>
              <a:t> |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138A80-426C-BADC-012C-56B3585C94CB}"/>
              </a:ext>
            </a:extLst>
          </p:cNvPr>
          <p:cNvSpPr txBox="1"/>
          <p:nvPr/>
        </p:nvSpPr>
        <p:spPr>
          <a:xfrm>
            <a:off x="3639846" y="4079800"/>
            <a:ext cx="4912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Calibri" panose="020F0502020204030204" pitchFamily="34" charset="0"/>
              </a:rPr>
              <a:t>Jemima O’Farrell</a:t>
            </a:r>
          </a:p>
        </p:txBody>
      </p:sp>
      <p:pic>
        <p:nvPicPr>
          <p:cNvPr id="26" name="Picture 25" descr="A blue square with white letters on it&#10;&#10;Description automatically generated">
            <a:extLst>
              <a:ext uri="{FF2B5EF4-FFF2-40B4-BE49-F238E27FC236}">
                <a16:creationId xmlns:a16="http://schemas.microsoft.com/office/drawing/2014/main" id="{096831C9-0425-DE96-276C-10AA694F2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672" y="5464909"/>
            <a:ext cx="288000" cy="288000"/>
          </a:xfrm>
          <a:prstGeom prst="rect">
            <a:avLst/>
          </a:prstGeom>
        </p:spPr>
      </p:pic>
      <p:pic>
        <p:nvPicPr>
          <p:cNvPr id="27" name="Picture 26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67AF066C-49FB-911C-6218-267797FF8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0103" y="5515013"/>
            <a:ext cx="211331" cy="216000"/>
          </a:xfrm>
          <a:prstGeom prst="rect">
            <a:avLst/>
          </a:prstGeom>
        </p:spPr>
      </p:pic>
      <p:pic>
        <p:nvPicPr>
          <p:cNvPr id="30" name="Graphic 29" descr="World with solid fill">
            <a:extLst>
              <a:ext uri="{FF2B5EF4-FFF2-40B4-BE49-F238E27FC236}">
                <a16:creationId xmlns:a16="http://schemas.microsoft.com/office/drawing/2014/main" id="{BDC429FC-8118-E5F3-4C3F-9C055B211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2102" y="5464909"/>
            <a:ext cx="305987" cy="3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99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7CB5A-5467-E4CF-9FC8-FE94C3FB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8D1AC-A98E-4AD5-F75D-4DFAB891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CBED7C-C6B8-584B-BC66-B5D329A9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7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Sum of the Difference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CC6D6-BDC4-B853-AE6A-40A9169738EF}"/>
              </a:ext>
            </a:extLst>
          </p:cNvPr>
          <p:cNvSpPr txBox="1">
            <a:spLocks/>
          </p:cNvSpPr>
          <p:nvPr/>
        </p:nvSpPr>
        <p:spPr>
          <a:xfrm>
            <a:off x="7023804" y="6337763"/>
            <a:ext cx="5304309" cy="4743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IE" sz="1100" i="1" dirty="0">
                <a:latin typeface="Aptos" panose="020B0004020202020204" pitchFamily="34" charset="0"/>
              </a:rPr>
              <a:t>Figure 6. Total area in square-kilometres for major land-cover types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9C6A99-98E0-DB1D-4265-C2BFA62CB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741" y="1867765"/>
            <a:ext cx="5056659" cy="4346755"/>
          </a:xfrm>
        </p:spPr>
        <p:txBody>
          <a:bodyPr>
            <a:normAutofit/>
          </a:bodyPr>
          <a:lstStyle/>
          <a:p>
            <a:r>
              <a:rPr lang="en-US" sz="1600" dirty="0"/>
              <a:t>As reported in 2021 </a:t>
            </a:r>
            <a:r>
              <a:rPr lang="en-US" sz="1600" baseline="30000" dirty="0"/>
              <a:t>[1] </a:t>
            </a:r>
            <a:r>
              <a:rPr lang="en-US" sz="1600" dirty="0"/>
              <a:t>, the built-up area of Addis Ababa is estimated at ~</a:t>
            </a:r>
            <a:r>
              <a:rPr lang="en-IE" sz="1600" dirty="0"/>
              <a:t>364.5 km² by an external independent analysis </a:t>
            </a:r>
          </a:p>
          <a:p>
            <a:r>
              <a:rPr lang="en-IE" sz="1600" dirty="0"/>
              <a:t>This strongly supports the EFS estimate of 368.1 km²</a:t>
            </a:r>
          </a:p>
          <a:p>
            <a:r>
              <a:rPr lang="en-GB" sz="1600" dirty="0"/>
              <a:t>As a contextual benchmark this also supports the observation that the course homogeneity of GLC products from Google and ESRI is causing overestimations of (up to ~35%) of built-up area</a:t>
            </a:r>
          </a:p>
          <a:p>
            <a:endParaRPr lang="en-US" sz="1600" dirty="0"/>
          </a:p>
          <a:p>
            <a:endParaRPr lang="en-US" sz="16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EE6D4-5C46-2E47-92E2-B2FCDEAD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635505"/>
            <a:ext cx="5056659" cy="4702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67079E-8ABD-1C6A-359F-DE2B43377D20}"/>
              </a:ext>
            </a:extLst>
          </p:cNvPr>
          <p:cNvSpPr txBox="1"/>
          <p:nvPr/>
        </p:nvSpPr>
        <p:spPr>
          <a:xfrm>
            <a:off x="278674" y="6442753"/>
            <a:ext cx="599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 i="1" dirty="0">
                <a:effectLst/>
              </a:rPr>
              <a:t>[1] - </a:t>
            </a:r>
            <a:r>
              <a:rPr lang="en-IE" sz="900" i="1" dirty="0" err="1">
                <a:effectLst/>
              </a:rPr>
              <a:t>Wekdeghebrael</a:t>
            </a:r>
            <a:r>
              <a:rPr lang="en-IE" sz="900" i="1" dirty="0">
                <a:effectLst/>
              </a:rPr>
              <a:t>, E.H. (2021) ADDIS ABABA: CITY SCOPING STUDY. tech. African Research Consortium, pp. 4–5. </a:t>
            </a:r>
          </a:p>
          <a:p>
            <a:endParaRPr lang="en-US" sz="900" i="1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3D5AEF9-E8A4-70EC-04DF-ECE21B359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2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B2264AA-410C-D459-6002-8BA638D55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181430"/>
              </p:ext>
            </p:extLst>
          </p:nvPr>
        </p:nvGraphicFramePr>
        <p:xfrm>
          <a:off x="429741" y="4341907"/>
          <a:ext cx="4438350" cy="1809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728">
                  <a:extLst>
                    <a:ext uri="{9D8B030D-6E8A-4147-A177-3AD203B41FA5}">
                      <a16:colId xmlns:a16="http://schemas.microsoft.com/office/drawing/2014/main" val="1904967094"/>
                    </a:ext>
                  </a:extLst>
                </a:gridCol>
                <a:gridCol w="1445622">
                  <a:extLst>
                    <a:ext uri="{9D8B030D-6E8A-4147-A177-3AD203B41FA5}">
                      <a16:colId xmlns:a16="http://schemas.microsoft.com/office/drawing/2014/main" val="1643742077"/>
                    </a:ext>
                  </a:extLst>
                </a:gridCol>
              </a:tblGrid>
              <a:tr h="301519">
                <a:tc>
                  <a:txBody>
                    <a:bodyPr/>
                    <a:lstStyle/>
                    <a:p>
                      <a:r>
                        <a:rPr lang="en-US" sz="12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Built-Up (</a:t>
                      </a:r>
                      <a:r>
                        <a:rPr lang="en-IE" sz="1200" dirty="0"/>
                        <a:t>km²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466126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r>
                        <a:rPr lang="en-US" sz="1200" dirty="0"/>
                        <a:t>EFS Self-Supervised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368.1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42429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r>
                        <a:rPr lang="en-IE" sz="1200" dirty="0"/>
                        <a:t>ACRC Benchmark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618345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r>
                        <a:rPr lang="en-US" sz="1200" dirty="0"/>
                        <a:t>ESA </a:t>
                      </a:r>
                      <a:r>
                        <a:rPr lang="en-US" sz="1200" dirty="0" err="1"/>
                        <a:t>WorldCover</a:t>
                      </a:r>
                      <a:r>
                        <a:rPr lang="en-US" sz="1200" dirty="0"/>
                        <a:t>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294.7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37920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r>
                        <a:rPr lang="en-US" sz="1200" dirty="0"/>
                        <a:t>ESRI LULC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491.9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063169"/>
                  </a:ext>
                </a:extLst>
              </a:tr>
              <a:tr h="301519">
                <a:tc>
                  <a:txBody>
                    <a:bodyPr/>
                    <a:lstStyle/>
                    <a:p>
                      <a:r>
                        <a:rPr lang="en-US" sz="1200" dirty="0"/>
                        <a:t>Google Dynamic World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497.4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90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78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F96F0-D0A0-F026-D6B2-149D7B416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908928-972C-9BC2-9C00-A4F802172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4B041C4-269E-0355-66FA-E8113483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7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Key Takeaways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7C9DEF-1AEC-D4D8-FC7E-3DB47BDB7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741" y="1867765"/>
            <a:ext cx="11196202" cy="4346755"/>
          </a:xfrm>
        </p:spPr>
        <p:txBody>
          <a:bodyPr>
            <a:normAutofit/>
          </a:bodyPr>
          <a:lstStyle/>
          <a:p>
            <a:r>
              <a:rPr lang="en-GB" sz="1800" dirty="0"/>
              <a:t>Urban and Peri-Urban regions are extremely heterogeneous and require data-driven tailored approaches to accurately resolve this level of detail</a:t>
            </a:r>
          </a:p>
          <a:p>
            <a:r>
              <a:rPr lang="en-GB" sz="1800" dirty="0"/>
              <a:t>Time-series self-supervised clustering alleviates the burden of training data</a:t>
            </a:r>
          </a:p>
          <a:p>
            <a:endParaRPr lang="en-GB" sz="1800" i="1" dirty="0"/>
          </a:p>
          <a:p>
            <a:pPr marL="0" indent="0">
              <a:buNone/>
            </a:pPr>
            <a:r>
              <a:rPr lang="en-GB" sz="1800" b="1" i="1" dirty="0"/>
              <a:t>Next Steps</a:t>
            </a:r>
          </a:p>
          <a:p>
            <a:r>
              <a:rPr lang="en-GB" sz="1800" dirty="0"/>
              <a:t>Refine the classification to separate </a:t>
            </a:r>
            <a:r>
              <a:rPr lang="en-GB" sz="1800" b="1" dirty="0"/>
              <a:t>perennial crops </a:t>
            </a:r>
            <a:r>
              <a:rPr lang="en-GB" sz="1800" dirty="0"/>
              <a:t>from forestry and shrubland</a:t>
            </a:r>
          </a:p>
          <a:p>
            <a:r>
              <a:rPr lang="en-GB" sz="1800" dirty="0"/>
              <a:t>Process data to repeat the analysis from 2020-2025 to observe any trends in land-use change</a:t>
            </a:r>
          </a:p>
          <a:p>
            <a:r>
              <a:rPr lang="en-GB" sz="1800" dirty="0"/>
              <a:t>Match crop phonologies to labelled samples from ECT2020 produced by CIMMYT Ethiopia</a:t>
            </a:r>
            <a:endParaRPr lang="en-US" sz="1800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7DBAE99-3712-F4E6-C501-6889899AA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2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3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A17D-AECD-D120-FD25-D705D41A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4D6EB66-873D-A103-A855-9AD6AAE38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388" y="1737361"/>
            <a:ext cx="11403993" cy="469110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IE" sz="1800" dirty="0">
                <a:ea typeface="Times New Roman" panose="02020603050405020304" pitchFamily="18" charset="0"/>
              </a:rPr>
              <a:t>Take stock of urban &amp; peri-urban farming, which 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IE" sz="1600" dirty="0">
                <a:ea typeface="Times New Roman" panose="02020603050405020304" pitchFamily="18" charset="0"/>
              </a:rPr>
              <a:t>Shortens supply chains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IE" sz="1600" dirty="0">
                <a:ea typeface="Times New Roman" panose="02020603050405020304" pitchFamily="18" charset="0"/>
              </a:rPr>
              <a:t>Boosts food system resilience 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IE" sz="1600" dirty="0">
                <a:ea typeface="Times New Roman" panose="02020603050405020304" pitchFamily="18" charset="0"/>
              </a:rPr>
              <a:t>Improves access to fresh healthy foods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IE" sz="1600" dirty="0">
                <a:ea typeface="Times New Roman" panose="02020603050405020304" pitchFamily="18" charset="0"/>
              </a:rPr>
              <a:t>Reduces the footprint of a diverse diet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IE" sz="1600" dirty="0">
                <a:ea typeface="Times New Roman" panose="02020603050405020304" pitchFamily="18" charset="0"/>
              </a:rPr>
              <a:t>Creates green jobs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Ø"/>
            </a:pPr>
            <a:endParaRPr lang="en-IE" sz="1400" dirty="0">
              <a:ea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IE" sz="1800" dirty="0">
                <a:ea typeface="Times New Roman" panose="02020603050405020304" pitchFamily="18" charset="0"/>
              </a:rPr>
              <a:t>Monitor urban sprawl and the impact on production zones and green spaces.</a:t>
            </a:r>
          </a:p>
          <a:p>
            <a:pPr algn="just">
              <a:lnSpc>
                <a:spcPct val="120000"/>
              </a:lnSpc>
            </a:pPr>
            <a:r>
              <a:rPr lang="en-IE" sz="1800" dirty="0">
                <a:ea typeface="Times New Roman" panose="02020603050405020304" pitchFamily="18" charset="0"/>
              </a:rPr>
              <a:t>Improving spatial health-risk analysis and our understanding of how urban environments shape our diets</a:t>
            </a:r>
            <a:endParaRPr lang="en-IE" sz="1600" dirty="0"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36DBE-FC64-FE22-8A32-5CAEEC1CA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3EC6E17-4A4A-5254-D85F-1516DF09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7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IE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Why Mapping Cities Matters</a:t>
            </a:r>
            <a:endParaRPr lang="en-US" sz="3200" b="1" dirty="0">
              <a:solidFill>
                <a:schemeClr val="bg1"/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6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C6170-4F9D-D1E0-57AE-16D43345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C7E82DE-F5BE-BABE-68DB-BBF6DC35D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894" y="1737361"/>
            <a:ext cx="5064085" cy="469110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IE" sz="1600" dirty="0">
                <a:effectLst/>
                <a:ea typeface="Times New Roman" panose="02020603050405020304" pitchFamily="18" charset="0"/>
              </a:rPr>
              <a:t>Popular global land cover (GLC) maps by Google, ESRI and ESA range in reported accuracy from 73.8-85%</a:t>
            </a:r>
          </a:p>
          <a:p>
            <a:pPr algn="just">
              <a:lnSpc>
                <a:spcPct val="120000"/>
              </a:lnSpc>
            </a:pPr>
            <a:r>
              <a:rPr lang="en-IE" sz="1600" dirty="0">
                <a:ea typeface="Times New Roman" panose="02020603050405020304" pitchFamily="18" charset="0"/>
              </a:rPr>
              <a:t>This accuracy drops drastically in fragmented areas, especially urban and peri-urban landscapes.</a:t>
            </a:r>
          </a:p>
          <a:p>
            <a:pPr algn="just">
              <a:lnSpc>
                <a:spcPct val="120000"/>
              </a:lnSpc>
            </a:pPr>
            <a:r>
              <a:rPr lang="en-IE" sz="1600" dirty="0">
                <a:ea typeface="Times New Roman" panose="02020603050405020304" pitchFamily="18" charset="0"/>
              </a:rPr>
              <a:t>GLC maps often lose the fine-scale land-use diversity that make up trees, gardens, small farms and empty plots. 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IE" sz="1800" dirty="0">
              <a:ea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IE" sz="1800" b="1" dirty="0">
                <a:ea typeface="Times New Roman" panose="02020603050405020304" pitchFamily="18" charset="0"/>
              </a:rPr>
              <a:t>“Jack of all trades, master of none”</a:t>
            </a:r>
          </a:p>
          <a:p>
            <a:pPr algn="just">
              <a:lnSpc>
                <a:spcPct val="120000"/>
              </a:lnSpc>
            </a:pPr>
            <a:endParaRPr lang="en-IE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A4895-33DD-21C0-2882-AB0BFEEE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1FAB04-489E-E7F6-643C-A3007D2F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7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IE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The Achilles’ Heel of Global Land-Cover Maps</a:t>
            </a:r>
            <a:endParaRPr lang="en-US" sz="3200" b="1" dirty="0">
              <a:solidFill>
                <a:schemeClr val="bg1"/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Screen Recording 2025-12-02 at 14.55.10.mov">
            <a:hlinkClick r:id="" action="ppaction://media"/>
            <a:extLst>
              <a:ext uri="{FF2B5EF4-FFF2-40B4-BE49-F238E27FC236}">
                <a16:creationId xmlns:a16="http://schemas.microsoft.com/office/drawing/2014/main" id="{06A071DE-EA87-8D76-5693-BCA198C71F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32" t="13053" r="26704" b="-462"/>
          <a:stretch>
            <a:fillRect/>
          </a:stretch>
        </p:blipFill>
        <p:spPr>
          <a:xfrm>
            <a:off x="5802000" y="1737361"/>
            <a:ext cx="6390000" cy="45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2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A05D7-1836-03B7-6590-DF67C8FD4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CC9541-C490-CA21-74EC-34F484434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894" y="1765070"/>
            <a:ext cx="5612433" cy="469110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IE" sz="1600" dirty="0">
                <a:effectLst/>
                <a:ea typeface="Times New Roman" panose="02020603050405020304" pitchFamily="18" charset="0"/>
              </a:rPr>
              <a:t>ESA currently prepares it’s input data by generating temporal statistics (mean, standard deviation, quantiles), paired with a simple machine learning classifier. 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IE" sz="1400" dirty="0">
                <a:ea typeface="Times New Roman" panose="02020603050405020304" pitchFamily="18" charset="0"/>
              </a:rPr>
              <a:t>This data compression is required at global scale but we lose information on when those seasonal changes occur</a:t>
            </a:r>
          </a:p>
          <a:p>
            <a:pPr algn="just">
              <a:lnSpc>
                <a:spcPct val="120000"/>
              </a:lnSpc>
            </a:pPr>
            <a:r>
              <a:rPr lang="en-IE" sz="1600" dirty="0">
                <a:ea typeface="Times New Roman" panose="02020603050405020304" pitchFamily="18" charset="0"/>
              </a:rPr>
              <a:t>ESRI and Google classify per scene with a deep learning algorithm and aggregate those classifications into one annual composite.</a:t>
            </a:r>
          </a:p>
          <a:p>
            <a:pPr algn="just">
              <a:lnSpc>
                <a:spcPct val="120000"/>
              </a:lnSpc>
            </a:pPr>
            <a:r>
              <a:rPr lang="en-IE" sz="1600" dirty="0">
                <a:ea typeface="Times New Roman" panose="02020603050405020304" pitchFamily="18" charset="0"/>
              </a:rPr>
              <a:t>Additionally, the manually labelled training data for ESRI and Google are labelled in 50m x 50m units, so despite claims that the resolution of the final dataset is 10m, there are artifacts of this course resolution in the final results. </a:t>
            </a:r>
            <a:endParaRPr lang="en-IE" sz="1800" dirty="0">
              <a:ea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IE" sz="1800" dirty="0">
              <a:ea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IE" sz="1600" dirty="0">
              <a:ea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en-IE" sz="1600" dirty="0">
              <a:ea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IE" sz="1600" dirty="0">
              <a:ea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IE" sz="1600" dirty="0"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593A5-A12F-5900-C93F-8A0FBBAE9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9D1138-1131-E0FC-EC51-27014759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7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State of the Art</a:t>
            </a:r>
          </a:p>
        </p:txBody>
      </p:sp>
      <p:pic>
        <p:nvPicPr>
          <p:cNvPr id="6" name="Picture 5" descr="A diagram of a normal statistic&#10;&#10;AI-generated content may be incorrect.">
            <a:extLst>
              <a:ext uri="{FF2B5EF4-FFF2-40B4-BE49-F238E27FC236}">
                <a16:creationId xmlns:a16="http://schemas.microsoft.com/office/drawing/2014/main" id="{382CC9E0-CF6D-06FE-3ACC-38259720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6699"/>
          <a:stretch>
            <a:fillRect/>
          </a:stretch>
        </p:blipFill>
        <p:spPr>
          <a:xfrm>
            <a:off x="7216876" y="1589579"/>
            <a:ext cx="4550251" cy="1920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869C0-33FA-7531-9853-B56D26462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875" y="3695950"/>
            <a:ext cx="4442690" cy="2150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55A53-D4BC-1D57-5A90-65BF788C649C}"/>
              </a:ext>
            </a:extLst>
          </p:cNvPr>
          <p:cNvSpPr txBox="1">
            <a:spLocks/>
          </p:cNvSpPr>
          <p:nvPr/>
        </p:nvSpPr>
        <p:spPr>
          <a:xfrm>
            <a:off x="7216875" y="5761186"/>
            <a:ext cx="4814899" cy="9497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IE" sz="1100" i="1" dirty="0">
                <a:latin typeface="Aptos" panose="020B0004020202020204" pitchFamily="34" charset="0"/>
              </a:rPr>
              <a:t>Figure 1. Infographic demonstrating the compression of data through temporal statistics </a:t>
            </a:r>
          </a:p>
        </p:txBody>
      </p:sp>
    </p:spTree>
    <p:extLst>
      <p:ext uri="{BB962C8B-B14F-4D97-AF65-F5344CB8AC3E}">
        <p14:creationId xmlns:p14="http://schemas.microsoft.com/office/powerpoint/2010/main" val="200293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6A1DA-090C-4A97-314F-B20A6E863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D4D4E0-DCB9-6F1B-8673-953136ED5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894" y="1737361"/>
            <a:ext cx="5039779" cy="469110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IE" sz="1600" dirty="0">
                <a:effectLst/>
                <a:ea typeface="Times New Roman" panose="02020603050405020304" pitchFamily="18" charset="0"/>
              </a:rPr>
              <a:t>Because globa</a:t>
            </a:r>
            <a:r>
              <a:rPr lang="en-IE" sz="1600" dirty="0">
                <a:ea typeface="Times New Roman" panose="02020603050405020304" pitchFamily="18" charset="0"/>
              </a:rPr>
              <a:t>l products compress and oversimplify the signal, we propose working directly with the full time-series</a:t>
            </a:r>
            <a:endParaRPr lang="en-IE" sz="16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IE" sz="1600" dirty="0">
                <a:effectLst/>
                <a:ea typeface="Times New Roman" panose="02020603050405020304" pitchFamily="18" charset="0"/>
              </a:rPr>
              <a:t>The input data is a timeseries of biweekly (every 2-weeks) Sentinel-1/2 derived indicators covering a range of targets </a:t>
            </a:r>
            <a:r>
              <a:rPr lang="en-IE" sz="1600" dirty="0" err="1">
                <a:effectLst/>
                <a:ea typeface="Times New Roman" panose="02020603050405020304" pitchFamily="18" charset="0"/>
              </a:rPr>
              <a:t>eg.</a:t>
            </a:r>
            <a:r>
              <a:rPr lang="en-IE" sz="1600" dirty="0">
                <a:effectLst/>
                <a:ea typeface="Times New Roman" panose="02020603050405020304" pitchFamily="18" charset="0"/>
              </a:rPr>
              <a:t> NDVI for vegetation, NDBI for Built-Area, </a:t>
            </a:r>
            <a:r>
              <a:rPr lang="en-IE" sz="1600" dirty="0" err="1">
                <a:effectLst/>
                <a:ea typeface="Times New Roman" panose="02020603050405020304" pitchFamily="18" charset="0"/>
              </a:rPr>
              <a:t>mNDWI</a:t>
            </a:r>
            <a:r>
              <a:rPr lang="en-IE" sz="1600" dirty="0">
                <a:effectLst/>
                <a:ea typeface="Times New Roman" panose="02020603050405020304" pitchFamily="18" charset="0"/>
              </a:rPr>
              <a:t> for water etc.</a:t>
            </a:r>
          </a:p>
          <a:p>
            <a:pPr algn="just">
              <a:lnSpc>
                <a:spcPct val="120000"/>
              </a:lnSpc>
            </a:pPr>
            <a:r>
              <a:rPr lang="en-IE" sz="1600" dirty="0">
                <a:effectLst/>
                <a:ea typeface="Times New Roman" panose="02020603050405020304" pitchFamily="18" charset="0"/>
              </a:rPr>
              <a:t> The self-supervised clustering algorithm is purely data-driven and decides how many distinct groups of pixels there is in the data.</a:t>
            </a:r>
          </a:p>
          <a:p>
            <a:pPr algn="just">
              <a:lnSpc>
                <a:spcPct val="120000"/>
              </a:lnSpc>
            </a:pPr>
            <a:r>
              <a:rPr lang="en-IE" sz="1600" dirty="0">
                <a:ea typeface="Times New Roman" panose="02020603050405020304" pitchFamily="18" charset="0"/>
              </a:rPr>
              <a:t>This means that the result is unlabelled and requires further inspection to assign appropriate labels.</a:t>
            </a:r>
            <a:endParaRPr lang="en-IE" sz="16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F0E10-165D-D59C-D94F-92AA84F7C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2B7985-B056-EFB6-A4AE-D95F4314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136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IE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Introducing Time-Series Clustering</a:t>
            </a:r>
            <a:endParaRPr lang="en-US" sz="3200" b="1" dirty="0">
              <a:solidFill>
                <a:schemeClr val="bg1"/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05663-692C-5447-2B3C-4D5DBCDA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5318"/>
            <a:ext cx="5696526" cy="4691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47981-0864-ECC5-216F-E1C8D3031166}"/>
              </a:ext>
            </a:extLst>
          </p:cNvPr>
          <p:cNvSpPr txBox="1">
            <a:spLocks/>
          </p:cNvSpPr>
          <p:nvPr/>
        </p:nvSpPr>
        <p:spPr>
          <a:xfrm>
            <a:off x="6096000" y="6279834"/>
            <a:ext cx="4814899" cy="4743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IE" sz="1100" i="1" dirty="0">
                <a:latin typeface="Aptos" panose="020B0004020202020204" pitchFamily="34" charset="0"/>
              </a:rPr>
              <a:t>Figure 2. Median timeseries for each cluster +/- 1 standard deviation </a:t>
            </a:r>
          </a:p>
        </p:txBody>
      </p:sp>
    </p:spTree>
    <p:extLst>
      <p:ext uri="{BB962C8B-B14F-4D97-AF65-F5344CB8AC3E}">
        <p14:creationId xmlns:p14="http://schemas.microsoft.com/office/powerpoint/2010/main" val="103478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3E9E-CBA7-5223-6C8C-6ABFC325A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840CD-ADCA-CCBE-05A9-F644DD0B2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246C96-C838-F637-5661-B4AE0F34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7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Comparison with Global GLC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86CA7-0DE3-AE29-0297-B6F2227E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18" y="1617297"/>
            <a:ext cx="6007710" cy="4766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94E0C7-551A-826E-31C7-196CDDD442AB}"/>
              </a:ext>
            </a:extLst>
          </p:cNvPr>
          <p:cNvSpPr txBox="1">
            <a:spLocks/>
          </p:cNvSpPr>
          <p:nvPr/>
        </p:nvSpPr>
        <p:spPr>
          <a:xfrm>
            <a:off x="7151664" y="6383678"/>
            <a:ext cx="4814899" cy="4743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IE" sz="1100" i="1" dirty="0">
                <a:latin typeface="Aptos" panose="020B0004020202020204" pitchFamily="34" charset="0"/>
              </a:rPr>
              <a:t>Figure 3. Results plotted against 3 major 10m resolution GLC datasets, common labels were applied to all for ease of comparison.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3E482EA-F0B9-5845-64A9-DD473219A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894" y="1737361"/>
            <a:ext cx="4778443" cy="4691108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IE" sz="1600" dirty="0">
                <a:effectLst/>
                <a:ea typeface="Times New Roman" panose="02020603050405020304" pitchFamily="18" charset="0"/>
              </a:rPr>
              <a:t>It’s clear from visual interpretation of the Google Dynamic World and ESRI classifications that they were training on 50m x 50m labels, resulting in overly homogeneous areas lacking spatial detail.</a:t>
            </a:r>
          </a:p>
          <a:p>
            <a:pPr algn="just">
              <a:lnSpc>
                <a:spcPct val="120000"/>
              </a:lnSpc>
            </a:pPr>
            <a:r>
              <a:rPr lang="en-IE" sz="1600" dirty="0">
                <a:effectLst/>
                <a:ea typeface="Times New Roman" panose="02020603050405020304" pitchFamily="18" charset="0"/>
              </a:rPr>
              <a:t>ESA </a:t>
            </a:r>
            <a:r>
              <a:rPr lang="en-IE" sz="1600" dirty="0" err="1">
                <a:effectLst/>
                <a:ea typeface="Times New Roman" panose="02020603050405020304" pitchFamily="18" charset="0"/>
              </a:rPr>
              <a:t>WorldCover</a:t>
            </a:r>
            <a:r>
              <a:rPr lang="en-IE" sz="1600" dirty="0">
                <a:effectLst/>
                <a:ea typeface="Times New Roman" panose="02020603050405020304" pitchFamily="18" charset="0"/>
              </a:rPr>
              <a:t> v200 does capture spatial detail effectively but unlike the other datasets, is a one off LULC product and therefore cannot capture land-use change.</a:t>
            </a:r>
          </a:p>
        </p:txBody>
      </p:sp>
    </p:spTree>
    <p:extLst>
      <p:ext uri="{BB962C8B-B14F-4D97-AF65-F5344CB8AC3E}">
        <p14:creationId xmlns:p14="http://schemas.microsoft.com/office/powerpoint/2010/main" val="361177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18C7D-F3E1-5B6F-8ED4-5992DCEBE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70889-7C88-BFBD-93CE-5EC283953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46EE53-3711-BDBF-F1C0-196A8A26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7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Comparison with Global GLC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4F102E-4D2C-8113-33DB-84279B67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84"/>
          <a:stretch>
            <a:fillRect/>
          </a:stretch>
        </p:blipFill>
        <p:spPr>
          <a:xfrm>
            <a:off x="7151664" y="1617297"/>
            <a:ext cx="4704964" cy="4766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1D7085-FE4F-DA49-8FD5-FB95F7E0B762}"/>
              </a:ext>
            </a:extLst>
          </p:cNvPr>
          <p:cNvSpPr txBox="1">
            <a:spLocks/>
          </p:cNvSpPr>
          <p:nvPr/>
        </p:nvSpPr>
        <p:spPr>
          <a:xfrm>
            <a:off x="7151664" y="6383678"/>
            <a:ext cx="4814899" cy="4743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IE" sz="1100" i="1" dirty="0">
                <a:latin typeface="Aptos" panose="020B0004020202020204" pitchFamily="34" charset="0"/>
              </a:rPr>
              <a:t>Figure 3. Results plotted against 3 major 10m resolution GLC datasets, common labels were applied to all for ease of comparison.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93B618-AD3A-2B71-E714-6B63527C6941}"/>
              </a:ext>
            </a:extLst>
          </p:cNvPr>
          <p:cNvSpPr/>
          <p:nvPr/>
        </p:nvSpPr>
        <p:spPr>
          <a:xfrm>
            <a:off x="7968344" y="2659912"/>
            <a:ext cx="1159328" cy="11674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89A7AF-0EE0-9874-0F23-3F03FAC9E4F5}"/>
              </a:ext>
            </a:extLst>
          </p:cNvPr>
          <p:cNvCxnSpPr>
            <a:cxnSpLocks/>
          </p:cNvCxnSpPr>
          <p:nvPr/>
        </p:nvCxnSpPr>
        <p:spPr>
          <a:xfrm>
            <a:off x="5963454" y="1617297"/>
            <a:ext cx="2004890" cy="10426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131F06-4FD4-76A0-C286-E7BB655F4447}"/>
              </a:ext>
            </a:extLst>
          </p:cNvPr>
          <p:cNvCxnSpPr>
            <a:cxnSpLocks/>
          </p:cNvCxnSpPr>
          <p:nvPr/>
        </p:nvCxnSpPr>
        <p:spPr>
          <a:xfrm flipV="1">
            <a:off x="5963454" y="3827405"/>
            <a:ext cx="2004890" cy="27135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D8344-797F-BDDE-641E-6685F540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64" y="1636523"/>
            <a:ext cx="5323990" cy="4904436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81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FF134-00F3-E65E-C676-790EC135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415BC0-67D8-26A3-4850-52D1CEF4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7D0283-17A3-ABD0-4B60-D4CB4E72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7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Disaggregating Crops by Phenology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4AAED-C63C-F345-A8A6-3378EA885005}"/>
              </a:ext>
            </a:extLst>
          </p:cNvPr>
          <p:cNvSpPr txBox="1">
            <a:spLocks/>
          </p:cNvSpPr>
          <p:nvPr/>
        </p:nvSpPr>
        <p:spPr>
          <a:xfrm>
            <a:off x="7610764" y="6151795"/>
            <a:ext cx="4421113" cy="4743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IE" sz="1100" i="1" dirty="0">
                <a:latin typeface="Aptos" panose="020B0004020202020204" pitchFamily="34" charset="0"/>
              </a:rPr>
              <a:t>Figure 4. Sample square from results disaggregating by crop-type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3217C2-29F5-C073-026E-B6F711452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741" y="1867766"/>
            <a:ext cx="5666260" cy="2186998"/>
          </a:xfrm>
        </p:spPr>
        <p:txBody>
          <a:bodyPr>
            <a:normAutofit/>
          </a:bodyPr>
          <a:lstStyle/>
          <a:p>
            <a:r>
              <a:rPr lang="en-US" sz="1600" dirty="0"/>
              <a:t>Here we can see the that by classifying regions by timeseries reveals distinct seasonal differences in the data</a:t>
            </a:r>
          </a:p>
          <a:p>
            <a:r>
              <a:rPr lang="en-US" sz="1600" dirty="0"/>
              <a:t>In red we see a crop planted early July that is harvested in January the following year</a:t>
            </a:r>
          </a:p>
          <a:p>
            <a:r>
              <a:rPr lang="en-US" sz="1600" dirty="0"/>
              <a:t>In orange we see a different crop that is also planted in July but is harvested much earlier around November. </a:t>
            </a:r>
          </a:p>
          <a:p>
            <a:r>
              <a:rPr lang="en-US" sz="1600" dirty="0"/>
              <a:t>Finally, in yellow we see what looks like two separate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B8226-1171-D984-D134-2D195CAB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014" y="1701600"/>
            <a:ext cx="5166214" cy="4450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85C86-4AB0-DC3E-E140-9E0886AF61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281" b="33297"/>
          <a:stretch>
            <a:fillRect/>
          </a:stretch>
        </p:blipFill>
        <p:spPr>
          <a:xfrm>
            <a:off x="429741" y="4424972"/>
            <a:ext cx="6174731" cy="1699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C56689-DF19-D030-342E-5231BC6A5515}"/>
              </a:ext>
            </a:extLst>
          </p:cNvPr>
          <p:cNvSpPr txBox="1">
            <a:spLocks/>
          </p:cNvSpPr>
          <p:nvPr/>
        </p:nvSpPr>
        <p:spPr>
          <a:xfrm>
            <a:off x="611088" y="6124463"/>
            <a:ext cx="4814899" cy="4743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IE" sz="1100" i="1" dirty="0">
                <a:latin typeface="Aptos" panose="020B0004020202020204" pitchFamily="34" charset="0"/>
              </a:rPr>
              <a:t>Figure 2. Median timeseries for each cluster +/- 1 standard deviation </a:t>
            </a:r>
          </a:p>
        </p:txBody>
      </p:sp>
    </p:spTree>
    <p:extLst>
      <p:ext uri="{BB962C8B-B14F-4D97-AF65-F5344CB8AC3E}">
        <p14:creationId xmlns:p14="http://schemas.microsoft.com/office/powerpoint/2010/main" val="4770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C4A77-BAF9-4D9A-4332-2960804A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42A602-19BF-CC62-5958-C4C76441E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3" r="2238" b="30904"/>
          <a:stretch>
            <a:fillRect/>
          </a:stretch>
        </p:blipFill>
        <p:spPr>
          <a:xfrm>
            <a:off x="160123" y="0"/>
            <a:ext cx="11871754" cy="6213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BA90C7-3372-C310-64D8-2CAF888A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3479"/>
            <a:ext cx="12192000" cy="857251"/>
          </a:xfrm>
          <a:solidFill>
            <a:srgbClr val="609519"/>
          </a:solidFill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Comparing the Variance with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BFBDD-D10C-3191-C8F9-DD6FDED4EB9D}"/>
              </a:ext>
            </a:extLst>
          </p:cNvPr>
          <p:cNvSpPr txBox="1">
            <a:spLocks/>
          </p:cNvSpPr>
          <p:nvPr/>
        </p:nvSpPr>
        <p:spPr>
          <a:xfrm>
            <a:off x="6727568" y="6151795"/>
            <a:ext cx="5304309" cy="4743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just"/>
            <a:r>
              <a:rPr lang="en-IE" sz="1100" i="1" dirty="0">
                <a:latin typeface="Aptos" panose="020B0004020202020204" pitchFamily="34" charset="0"/>
              </a:rPr>
              <a:t>Figure 6. Violin plot of all 353 ‘features’ variance for each cropland class across products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4AF797-6478-34FA-76B3-4FA2D2773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741" y="1867765"/>
            <a:ext cx="5056659" cy="4346755"/>
          </a:xfrm>
        </p:spPr>
        <p:txBody>
          <a:bodyPr>
            <a:normAutofit/>
          </a:bodyPr>
          <a:lstStyle/>
          <a:p>
            <a:r>
              <a:rPr lang="en-US" sz="1600" dirty="0"/>
              <a:t>Within each general cropland class for the comparison datasets, we observe significantly higher feature variance.</a:t>
            </a:r>
          </a:p>
          <a:p>
            <a:r>
              <a:rPr lang="en-US" sz="1600" dirty="0"/>
              <a:t>The average variance in the ESA cropland map </a:t>
            </a:r>
            <a:r>
              <a:rPr lang="en-US" sz="1600" i="1" dirty="0"/>
              <a:t>(0.7988) </a:t>
            </a:r>
            <a:r>
              <a:rPr lang="en-US" sz="1600" dirty="0"/>
              <a:t>is double the average variance in the EFS crop classes </a:t>
            </a:r>
            <a:r>
              <a:rPr lang="en-US" sz="1600" i="1" dirty="0"/>
              <a:t>(0.317-0.42)</a:t>
            </a:r>
          </a:p>
          <a:p>
            <a:r>
              <a:rPr lang="en-US" sz="1600" dirty="0"/>
              <a:t>Lower variance means tighter and more meaningful classes that capture coherent land-cover types.</a:t>
            </a:r>
          </a:p>
          <a:p>
            <a:endParaRPr lang="en-US" sz="1800" i="1" dirty="0"/>
          </a:p>
          <a:p>
            <a:endParaRPr lang="en-US" sz="1600" i="1" dirty="0"/>
          </a:p>
          <a:p>
            <a:endParaRPr lang="en-US" sz="16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52ED3F-2E5B-426A-24A4-BA0C54F2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611231"/>
            <a:ext cx="5304309" cy="443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93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893</Words>
  <Application>Microsoft Macintosh PowerPoint</Application>
  <PresentationFormat>Widescreen</PresentationFormat>
  <Paragraphs>86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PowerPoint Presentation</vt:lpstr>
      <vt:lpstr>Why Mapping Cities Matters</vt:lpstr>
      <vt:lpstr>The Achilles’ Heel of Global Land-Cover Maps</vt:lpstr>
      <vt:lpstr>State of the Art</vt:lpstr>
      <vt:lpstr>Introducing Time-Series Clustering</vt:lpstr>
      <vt:lpstr>Comparison with Global GLC Data</vt:lpstr>
      <vt:lpstr>Comparison with Global GLC Data</vt:lpstr>
      <vt:lpstr>Disaggregating Crops by Phenology</vt:lpstr>
      <vt:lpstr>Comparing the Variance with Classes</vt:lpstr>
      <vt:lpstr>Sum of the Difference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 FARRELL, JEMIMA</dc:creator>
  <cp:lastModifiedBy>O FARRELL, JEMIMA</cp:lastModifiedBy>
  <cp:revision>4</cp:revision>
  <dcterms:created xsi:type="dcterms:W3CDTF">2025-12-01T18:17:52Z</dcterms:created>
  <dcterms:modified xsi:type="dcterms:W3CDTF">2025-12-02T19:14:29Z</dcterms:modified>
</cp:coreProperties>
</file>